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6" r:id="rId2"/>
    <p:sldId id="277" r:id="rId3"/>
    <p:sldId id="287" r:id="rId4"/>
    <p:sldId id="257" r:id="rId5"/>
    <p:sldId id="282" r:id="rId6"/>
    <p:sldId id="259" r:id="rId7"/>
    <p:sldId id="260" r:id="rId8"/>
    <p:sldId id="261" r:id="rId9"/>
    <p:sldId id="262" r:id="rId10"/>
    <p:sldId id="263" r:id="rId11"/>
    <p:sldId id="28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53942" y="1768078"/>
            <a:ext cx="5030390" cy="642938"/>
          </a:xfrm>
        </p:spPr>
        <p:txBody>
          <a:bodyPr>
            <a:normAutofit fontScale="90000"/>
          </a:bodyPr>
          <a:lstStyle/>
          <a:p>
            <a:pPr>
              <a:defRPr/>
            </a:pPr>
            <a:r>
              <a:rPr lang="en-US" sz="2400" b="1" dirty="0"/>
              <a:t>AL-FARABI KAZAKH NATIONAL UNIVERSITY</a:t>
            </a:r>
            <a:endParaRPr lang="ru-RU" sz="2400" b="1" dirty="0"/>
          </a:p>
        </p:txBody>
      </p:sp>
      <p:sp>
        <p:nvSpPr>
          <p:cNvPr id="4099" name="TextBox 3"/>
          <p:cNvSpPr txBox="1">
            <a:spLocks noChangeArrowheads="1"/>
          </p:cNvSpPr>
          <p:nvPr/>
        </p:nvSpPr>
        <p:spPr bwMode="auto">
          <a:xfrm>
            <a:off x="2789636" y="2501504"/>
            <a:ext cx="4860131" cy="7386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ru-RU" sz="2100" b="1"/>
              <a:t>Department of political science and political technologies</a:t>
            </a:r>
            <a:r>
              <a:rPr lang="ru-RU" altLang="ru-RU" sz="2100" b="1"/>
              <a:t> </a:t>
            </a:r>
          </a:p>
        </p:txBody>
      </p:sp>
      <p:sp>
        <p:nvSpPr>
          <p:cNvPr id="4100" name="TextBox 4"/>
          <p:cNvSpPr txBox="1">
            <a:spLocks noChangeArrowheads="1"/>
          </p:cNvSpPr>
          <p:nvPr/>
        </p:nvSpPr>
        <p:spPr bwMode="auto">
          <a:xfrm>
            <a:off x="2789636" y="3340894"/>
            <a:ext cx="4968478"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kk-KZ" altLang="ru-RU" sz="2100" b="1"/>
              <a:t>Methodology of modern political </a:t>
            </a:r>
            <a:r>
              <a:rPr lang="en-US" altLang="ru-RU" sz="2100" b="1"/>
              <a:t>research</a:t>
            </a:r>
            <a:endParaRPr lang="ru-RU" altLang="ru-RU" sz="4050" b="1">
              <a:cs typeface="Arial" panose="020B0604020202020204" pitchFamily="34" charset="0"/>
            </a:endParaRPr>
          </a:p>
        </p:txBody>
      </p:sp>
      <p:sp>
        <p:nvSpPr>
          <p:cNvPr id="4101" name="TextBox 5"/>
          <p:cNvSpPr txBox="1">
            <a:spLocks noChangeArrowheads="1"/>
          </p:cNvSpPr>
          <p:nvPr/>
        </p:nvSpPr>
        <p:spPr bwMode="auto">
          <a:xfrm>
            <a:off x="2897981" y="4087417"/>
            <a:ext cx="243006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 altLang="ru-RU" b="1"/>
              <a:t>Abzhapparova A.A.</a:t>
            </a:r>
          </a:p>
          <a:p>
            <a:pPr eaLnBrk="1" hangingPunct="1"/>
            <a:r>
              <a:rPr lang="en-US" altLang="ru-RU" b="1"/>
              <a:t>Senior lecturer</a:t>
            </a:r>
            <a:endParaRPr lang="ru-RU" altLang="ru-RU" b="1"/>
          </a:p>
        </p:txBody>
      </p:sp>
      <p:pic>
        <p:nvPicPr>
          <p:cNvPr id="4102" name="Рисунок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47812" y="1794273"/>
            <a:ext cx="910829" cy="825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30343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Step 7: Closing Remarks</a:t>
            </a:r>
          </a:p>
        </p:txBody>
      </p:sp>
      <p:sp>
        <p:nvSpPr>
          <p:cNvPr id="3" name="Content Placeholder 2"/>
          <p:cNvSpPr>
            <a:spLocks noGrp="1"/>
          </p:cNvSpPr>
          <p:nvPr>
            <p:ph idx="1"/>
          </p:nvPr>
        </p:nvSpPr>
        <p:spPr>
          <a:xfrm>
            <a:off x="457200" y="1600200"/>
            <a:ext cx="8229600" cy="4755333"/>
          </a:xfrm>
        </p:spPr>
        <p:txBody>
          <a:bodyPr>
            <a:normAutofit fontScale="92500"/>
          </a:bodyPr>
          <a:lstStyle/>
          <a:p>
            <a:pPr marL="0" indent="0">
              <a:buNone/>
            </a:pPr>
            <a:r>
              <a:rPr lang="en-US" sz="2400" dirty="0"/>
              <a:t>Conclude by reminding students:</a:t>
            </a:r>
          </a:p>
          <a:p>
            <a:r>
              <a:rPr lang="en-US" sz="2400" dirty="0"/>
              <a:t>Learning is </a:t>
            </a:r>
            <a:r>
              <a:rPr lang="en-US" sz="2400" b="1" dirty="0"/>
              <a:t>iterative</a:t>
            </a:r>
            <a:r>
              <a:rPr lang="en-US" sz="2400" dirty="0"/>
              <a:t>; questions will arise throughout the PhD journey.</a:t>
            </a:r>
          </a:p>
          <a:p>
            <a:r>
              <a:rPr lang="en-US" sz="2400" dirty="0"/>
              <a:t>Seeking clarification is </a:t>
            </a:r>
            <a:r>
              <a:rPr lang="en-US" sz="2400" b="1" dirty="0"/>
              <a:t>a sign of active engagement</a:t>
            </a:r>
            <a:r>
              <a:rPr lang="en-US" sz="2400" dirty="0"/>
              <a:t>, not weakness.</a:t>
            </a:r>
          </a:p>
          <a:p>
            <a:r>
              <a:rPr lang="en-US" sz="2400" dirty="0"/>
              <a:t>Applying concepts in practice (writing, publishing, networking) </a:t>
            </a:r>
            <a:r>
              <a:rPr lang="en-US" sz="2400" b="1" dirty="0"/>
              <a:t>reinforces understanding</a:t>
            </a:r>
            <a:r>
              <a:rPr lang="en-US" sz="2400" dirty="0"/>
              <a:t>.</a:t>
            </a:r>
          </a:p>
          <a:p>
            <a:r>
              <a:rPr lang="en-US" sz="2400" b="1" dirty="0"/>
              <a:t>Document your questions and insights</a:t>
            </a:r>
            <a:r>
              <a:rPr lang="en-US" sz="2400" dirty="0"/>
              <a:t> to track your progress and growth.</a:t>
            </a:r>
          </a:p>
          <a:p>
            <a:pPr marL="0" indent="0">
              <a:buNone/>
            </a:pPr>
            <a:r>
              <a:rPr lang="en-US" sz="2400" dirty="0"/>
              <a:t>End with a </a:t>
            </a:r>
            <a:r>
              <a:rPr lang="en-US" sz="2400" b="1" dirty="0"/>
              <a:t>motivational note</a:t>
            </a:r>
            <a:r>
              <a:rPr lang="en-US" sz="2400" dirty="0"/>
              <a:t>:</a:t>
            </a:r>
          </a:p>
          <a:p>
            <a:r>
              <a:rPr lang="en-US" sz="2400" dirty="0"/>
              <a:t>“Your PhD journey is as much about mastering the craft of research as it is about connecting, questioning, and clarifying. Never hesitate to ask, discuss, and engage—this is how knowledge grows.”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BC883D-B25A-703D-4C61-32CE9F2CD27F}"/>
              </a:ext>
            </a:extLst>
          </p:cNvPr>
          <p:cNvSpPr>
            <a:spLocks noGrp="1"/>
          </p:cNvSpPr>
          <p:nvPr>
            <p:ph type="title"/>
          </p:nvPr>
        </p:nvSpPr>
        <p:spPr/>
        <p:txBody>
          <a:bodyPr>
            <a:normAutofit/>
          </a:bodyPr>
          <a:lstStyle/>
          <a:p>
            <a:r>
              <a:rPr lang="en-US" b="1" dirty="0"/>
              <a:t>Optional Interactive Activities</a:t>
            </a:r>
          </a:p>
        </p:txBody>
      </p:sp>
      <p:sp>
        <p:nvSpPr>
          <p:cNvPr id="3" name="Объект 2">
            <a:extLst>
              <a:ext uri="{FF2B5EF4-FFF2-40B4-BE49-F238E27FC236}">
                <a16:creationId xmlns:a16="http://schemas.microsoft.com/office/drawing/2014/main" id="{36D45B7E-B4A5-17CE-71D9-9300CCDB9E8A}"/>
              </a:ext>
            </a:extLst>
          </p:cNvPr>
          <p:cNvSpPr>
            <a:spLocks noGrp="1"/>
          </p:cNvSpPr>
          <p:nvPr>
            <p:ph idx="1"/>
          </p:nvPr>
        </p:nvSpPr>
        <p:spPr/>
        <p:txBody>
          <a:bodyPr>
            <a:normAutofit fontScale="92500" lnSpcReduction="10000"/>
          </a:bodyPr>
          <a:lstStyle/>
          <a:p>
            <a:r>
              <a:rPr lang="en-US" b="1" dirty="0"/>
              <a:t>“Question Wall”</a:t>
            </a:r>
            <a:r>
              <a:rPr lang="en-US" dirty="0"/>
              <a:t>: Students write unclear points on sticky notes; the lecturer addresses them one by one.</a:t>
            </a:r>
          </a:p>
          <a:p>
            <a:r>
              <a:rPr lang="en-US" b="1" dirty="0"/>
              <a:t>Peer Clarification</a:t>
            </a:r>
            <a:r>
              <a:rPr lang="en-US" dirty="0"/>
              <a:t>: Students explain a concept to a partner; the lecturer corrects misconceptions.</a:t>
            </a:r>
          </a:p>
          <a:p>
            <a:r>
              <a:rPr lang="en-US" b="1" dirty="0"/>
              <a:t>Mini Case Discussions</a:t>
            </a:r>
            <a:r>
              <a:rPr lang="en-US" dirty="0"/>
              <a:t>: Use real research examples where students identify gaps, mistakes, or clarifications needed.</a:t>
            </a:r>
          </a:p>
          <a:p>
            <a:pPr marL="0" indent="0">
              <a:buNone/>
            </a:pPr>
            <a:r>
              <a:rPr lang="en-US" dirty="0"/>
              <a:t>These activities help </a:t>
            </a:r>
            <a:r>
              <a:rPr lang="en-US" b="1" dirty="0"/>
              <a:t>cement understanding</a:t>
            </a:r>
            <a:r>
              <a:rPr lang="en-US" dirty="0"/>
              <a:t> and make the session active rather than passive.</a:t>
            </a:r>
          </a:p>
        </p:txBody>
      </p:sp>
    </p:spTree>
    <p:extLst>
      <p:ext uri="{BB962C8B-B14F-4D97-AF65-F5344CB8AC3E}">
        <p14:creationId xmlns:p14="http://schemas.microsoft.com/office/powerpoint/2010/main" val="13536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3"/>
          <p:cNvSpPr txBox="1">
            <a:spLocks noChangeArrowheads="1"/>
          </p:cNvSpPr>
          <p:nvPr/>
        </p:nvSpPr>
        <p:spPr bwMode="auto">
          <a:xfrm>
            <a:off x="2681287" y="1814513"/>
            <a:ext cx="496847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kk-KZ" altLang="ru-RU" sz="2400" b="1"/>
              <a:t>Methodology of modern political</a:t>
            </a:r>
            <a:endParaRPr lang="ru-RU" altLang="ru-RU" sz="4500" b="1">
              <a:cs typeface="Arial" panose="020B0604020202020204" pitchFamily="34" charset="0"/>
            </a:endParaRPr>
          </a:p>
        </p:txBody>
      </p:sp>
      <p:sp>
        <p:nvSpPr>
          <p:cNvPr id="5123" name="TextBox 5"/>
          <p:cNvSpPr txBox="1">
            <a:spLocks noChangeArrowheads="1"/>
          </p:cNvSpPr>
          <p:nvPr/>
        </p:nvSpPr>
        <p:spPr bwMode="auto">
          <a:xfrm>
            <a:off x="1321806" y="3575448"/>
            <a:ext cx="7072651"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ru-RU" sz="4000" b="1" dirty="0">
                <a:solidFill>
                  <a:srgbClr val="0070C0"/>
                </a:solidFill>
              </a:rPr>
              <a:t>Lecture</a:t>
            </a:r>
            <a:r>
              <a:rPr lang="ru-RU" altLang="ru-RU" sz="4000" b="1" dirty="0">
                <a:solidFill>
                  <a:srgbClr val="0070C0"/>
                </a:solidFill>
              </a:rPr>
              <a:t> 15</a:t>
            </a:r>
          </a:p>
          <a:p>
            <a:r>
              <a:rPr lang="ru-RU" sz="2800" dirty="0" err="1"/>
              <a:t>Wrapping</a:t>
            </a:r>
            <a:r>
              <a:rPr lang="ru-RU" sz="2800" dirty="0"/>
              <a:t> </a:t>
            </a:r>
            <a:r>
              <a:rPr lang="ru-RU" sz="2800" dirty="0" err="1"/>
              <a:t>up</a:t>
            </a:r>
            <a:r>
              <a:rPr lang="ru-RU" sz="2800" dirty="0"/>
              <a:t> (</a:t>
            </a:r>
            <a:r>
              <a:rPr lang="ru-RU" sz="2800" dirty="0" err="1"/>
              <a:t>clarifying</a:t>
            </a:r>
            <a:r>
              <a:rPr lang="ru-RU" sz="2800" dirty="0"/>
              <a:t> </a:t>
            </a:r>
            <a:r>
              <a:rPr lang="ru-RU" sz="2800" dirty="0" err="1"/>
              <a:t>any</a:t>
            </a:r>
            <a:r>
              <a:rPr lang="ru-RU" sz="2800" dirty="0"/>
              <a:t> </a:t>
            </a:r>
            <a:r>
              <a:rPr lang="ru-RU" sz="2800" dirty="0" err="1"/>
              <a:t>points</a:t>
            </a:r>
            <a:r>
              <a:rPr lang="ru-RU" sz="2800" dirty="0"/>
              <a:t> </a:t>
            </a:r>
            <a:r>
              <a:rPr lang="ru-RU" sz="2800" dirty="0" err="1"/>
              <a:t>that</a:t>
            </a:r>
            <a:r>
              <a:rPr lang="ru-RU" sz="2800" dirty="0"/>
              <a:t> </a:t>
            </a:r>
            <a:r>
              <a:rPr lang="ru-RU" sz="2800" dirty="0" err="1"/>
              <a:t>hare</a:t>
            </a:r>
            <a:r>
              <a:rPr lang="ru-RU" sz="2800" dirty="0"/>
              <a:t> </a:t>
            </a:r>
            <a:r>
              <a:rPr lang="ru-RU" sz="2800" dirty="0" err="1"/>
              <a:t>remained</a:t>
            </a:r>
            <a:r>
              <a:rPr lang="ru-RU" sz="2800" dirty="0"/>
              <a:t> </a:t>
            </a:r>
            <a:r>
              <a:rPr lang="ru-RU" sz="2800" dirty="0" err="1"/>
              <a:t>unclear</a:t>
            </a:r>
            <a:r>
              <a:rPr lang="ru-RU" sz="2800" dirty="0"/>
              <a:t>)</a:t>
            </a:r>
            <a:endParaRPr lang="ru-RU" altLang="ru-RU" sz="7200" dirty="0"/>
          </a:p>
        </p:txBody>
      </p:sp>
      <p:pic>
        <p:nvPicPr>
          <p:cNvPr id="5124" name="Рисунок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47812" y="1794273"/>
            <a:ext cx="910829" cy="825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1529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292F6E-9D33-2F97-987E-FDF8FB07506C}"/>
              </a:ext>
            </a:extLst>
          </p:cNvPr>
          <p:cNvSpPr>
            <a:spLocks noGrp="1"/>
          </p:cNvSpPr>
          <p:nvPr>
            <p:ph type="title"/>
          </p:nvPr>
        </p:nvSpPr>
        <p:spPr/>
        <p:txBody>
          <a:bodyPr>
            <a:normAutofit fontScale="90000"/>
          </a:bodyPr>
          <a:lstStyle/>
          <a:p>
            <a:r>
              <a:rPr lang="en-US" b="1" dirty="0"/>
              <a:t>Introduction: Purpose of the Session</a:t>
            </a:r>
            <a:endParaRPr lang="ru-RU" dirty="0"/>
          </a:p>
        </p:txBody>
      </p:sp>
      <p:sp>
        <p:nvSpPr>
          <p:cNvPr id="3" name="Объект 2">
            <a:extLst>
              <a:ext uri="{FF2B5EF4-FFF2-40B4-BE49-F238E27FC236}">
                <a16:creationId xmlns:a16="http://schemas.microsoft.com/office/drawing/2014/main" id="{4DFB7573-9EB5-DC05-9947-3C2B8F916C68}"/>
              </a:ext>
            </a:extLst>
          </p:cNvPr>
          <p:cNvSpPr>
            <a:spLocks noGrp="1"/>
          </p:cNvSpPr>
          <p:nvPr>
            <p:ph idx="1"/>
          </p:nvPr>
        </p:nvSpPr>
        <p:spPr/>
        <p:txBody>
          <a:bodyPr>
            <a:normAutofit fontScale="92500" lnSpcReduction="10000"/>
          </a:bodyPr>
          <a:lstStyle/>
          <a:p>
            <a:pPr marL="0" indent="0">
              <a:buNone/>
            </a:pPr>
            <a:r>
              <a:rPr lang="en-US" dirty="0"/>
              <a:t>The goal of this session is to:</a:t>
            </a:r>
          </a:p>
          <a:p>
            <a:r>
              <a:rPr lang="en-US" b="1" dirty="0"/>
              <a:t>Summarize key concepts</a:t>
            </a:r>
            <a:r>
              <a:rPr lang="en-US" dirty="0"/>
              <a:t> covered in previous lectures or workshops</a:t>
            </a:r>
          </a:p>
          <a:p>
            <a:r>
              <a:rPr lang="en-US" b="1" dirty="0"/>
              <a:t>Identify areas of confusion or difficulty</a:t>
            </a:r>
            <a:endParaRPr lang="en-US" dirty="0"/>
          </a:p>
          <a:p>
            <a:r>
              <a:rPr lang="en-US" b="1" dirty="0"/>
              <a:t>Clarify questions and misconceptions</a:t>
            </a:r>
            <a:endParaRPr lang="en-US" dirty="0"/>
          </a:p>
          <a:p>
            <a:r>
              <a:rPr lang="en-US" b="1" dirty="0"/>
              <a:t>Reinforce practical takeaways</a:t>
            </a:r>
            <a:r>
              <a:rPr lang="en-US" dirty="0"/>
              <a:t> for PhD students</a:t>
            </a:r>
          </a:p>
          <a:p>
            <a:pPr marL="0" indent="0">
              <a:buNone/>
            </a:pPr>
            <a:r>
              <a:rPr lang="en-US" dirty="0"/>
              <a:t>PhD students often benefit most from a session that actively addresses gaps in understanding rather than repeating content.</a:t>
            </a:r>
          </a:p>
        </p:txBody>
      </p:sp>
    </p:spTree>
    <p:extLst>
      <p:ext uri="{BB962C8B-B14F-4D97-AF65-F5344CB8AC3E}">
        <p14:creationId xmlns:p14="http://schemas.microsoft.com/office/powerpoint/2010/main" val="2041356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48404"/>
          </a:xfrm>
        </p:spPr>
        <p:txBody>
          <a:bodyPr>
            <a:normAutofit fontScale="90000"/>
          </a:bodyPr>
          <a:lstStyle/>
          <a:p>
            <a:r>
              <a:rPr lang="en-US" b="1" dirty="0"/>
              <a:t>Step 1: Summarizing Key Points</a:t>
            </a:r>
          </a:p>
        </p:txBody>
      </p:sp>
      <p:sp>
        <p:nvSpPr>
          <p:cNvPr id="3" name="Content Placeholder 2"/>
          <p:cNvSpPr>
            <a:spLocks noGrp="1"/>
          </p:cNvSpPr>
          <p:nvPr>
            <p:ph idx="1"/>
          </p:nvPr>
        </p:nvSpPr>
        <p:spPr>
          <a:xfrm>
            <a:off x="153909" y="1403289"/>
            <a:ext cx="8890503" cy="5180074"/>
          </a:xfrm>
        </p:spPr>
        <p:txBody>
          <a:bodyPr>
            <a:normAutofit fontScale="85000" lnSpcReduction="10000"/>
          </a:bodyPr>
          <a:lstStyle/>
          <a:p>
            <a:pPr marL="0" indent="0">
              <a:buNone/>
            </a:pPr>
            <a:r>
              <a:rPr lang="en-US" dirty="0"/>
              <a:t>Before addressing questions, review the </a:t>
            </a:r>
            <a:r>
              <a:rPr lang="en-US" b="1" dirty="0"/>
              <a:t>major takeaways</a:t>
            </a:r>
            <a:r>
              <a:rPr lang="en-US" dirty="0"/>
              <a:t> from the lecture series or workshop. For example:</a:t>
            </a:r>
          </a:p>
          <a:p>
            <a:r>
              <a:rPr lang="en-US" b="1" dirty="0"/>
              <a:t>Research design</a:t>
            </a:r>
            <a:r>
              <a:rPr lang="en-US" dirty="0"/>
              <a:t>: theoretical framing, methodology selection</a:t>
            </a:r>
          </a:p>
          <a:p>
            <a:r>
              <a:rPr lang="en-US" b="1" dirty="0"/>
              <a:t>Academic writing</a:t>
            </a:r>
            <a:r>
              <a:rPr lang="en-US" dirty="0"/>
              <a:t>: abstracts, introductions, literature reviews</a:t>
            </a:r>
          </a:p>
          <a:p>
            <a:r>
              <a:rPr lang="en-US" b="1" dirty="0"/>
              <a:t>Publishing strategies</a:t>
            </a:r>
            <a:r>
              <a:rPr lang="en-US" dirty="0"/>
              <a:t>: journal selection, targeting, Q1–Q4 quartiles</a:t>
            </a:r>
          </a:p>
          <a:p>
            <a:r>
              <a:rPr lang="en-US" b="1" dirty="0"/>
              <a:t>Networking</a:t>
            </a:r>
            <a:r>
              <a:rPr lang="en-US" dirty="0"/>
              <a:t>: conferences, online platforms, collaborations</a:t>
            </a:r>
          </a:p>
          <a:p>
            <a:pPr marL="0" indent="0">
              <a:buNone/>
            </a:pPr>
            <a:r>
              <a:rPr lang="en-US" dirty="0"/>
              <a:t>Summarizing helps students </a:t>
            </a:r>
            <a:r>
              <a:rPr lang="en-US" b="1" dirty="0"/>
              <a:t>organize knowledge</a:t>
            </a:r>
            <a:r>
              <a:rPr lang="en-US" dirty="0"/>
              <a:t> and identify areas they do not fully understand.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6E0677-E6D1-577C-6E01-62867691DFA0}"/>
              </a:ext>
            </a:extLst>
          </p:cNvPr>
          <p:cNvSpPr>
            <a:spLocks noGrp="1"/>
          </p:cNvSpPr>
          <p:nvPr>
            <p:ph type="title"/>
          </p:nvPr>
        </p:nvSpPr>
        <p:spPr/>
        <p:txBody>
          <a:bodyPr>
            <a:normAutofit/>
          </a:bodyPr>
          <a:lstStyle/>
          <a:p>
            <a:r>
              <a:rPr lang="en-US" b="1" dirty="0"/>
              <a:t>Step 2: Open Q&amp;A</a:t>
            </a:r>
          </a:p>
        </p:txBody>
      </p:sp>
      <p:sp>
        <p:nvSpPr>
          <p:cNvPr id="3" name="Объект 2">
            <a:extLst>
              <a:ext uri="{FF2B5EF4-FFF2-40B4-BE49-F238E27FC236}">
                <a16:creationId xmlns:a16="http://schemas.microsoft.com/office/drawing/2014/main" id="{66565FF6-EFCC-83DD-5517-5F1627EF7894}"/>
              </a:ext>
            </a:extLst>
          </p:cNvPr>
          <p:cNvSpPr>
            <a:spLocks noGrp="1"/>
          </p:cNvSpPr>
          <p:nvPr>
            <p:ph idx="1"/>
          </p:nvPr>
        </p:nvSpPr>
        <p:spPr>
          <a:xfrm>
            <a:off x="258023" y="1417638"/>
            <a:ext cx="8659639" cy="5165724"/>
          </a:xfrm>
        </p:spPr>
        <p:txBody>
          <a:bodyPr>
            <a:normAutofit/>
          </a:bodyPr>
          <a:lstStyle/>
          <a:p>
            <a:pPr marL="0" indent="0">
              <a:buNone/>
            </a:pPr>
            <a:r>
              <a:rPr lang="en-US" sz="2800" dirty="0"/>
              <a:t>Invite students to ask </a:t>
            </a:r>
            <a:r>
              <a:rPr lang="en-US" sz="2800" b="1" dirty="0"/>
              <a:t>any questions or clarifications</a:t>
            </a:r>
            <a:r>
              <a:rPr lang="en-US" sz="2800" dirty="0"/>
              <a:t>. Possible approaches:</a:t>
            </a:r>
          </a:p>
          <a:p>
            <a:r>
              <a:rPr lang="en-US" sz="2800" b="1" dirty="0"/>
              <a:t>Round-robin</a:t>
            </a:r>
            <a:r>
              <a:rPr lang="en-US" sz="2800" dirty="0"/>
              <a:t>: each student asks one question</a:t>
            </a:r>
          </a:p>
          <a:p>
            <a:r>
              <a:rPr lang="en-US" sz="2800" b="1" dirty="0"/>
              <a:t>Anonymous submission</a:t>
            </a:r>
            <a:r>
              <a:rPr lang="en-US" sz="2800" dirty="0"/>
              <a:t>: students submit questions on paper or digitally</a:t>
            </a:r>
          </a:p>
          <a:p>
            <a:r>
              <a:rPr lang="en-US" sz="2800" b="1" dirty="0"/>
              <a:t>Focused discussion</a:t>
            </a:r>
            <a:r>
              <a:rPr lang="en-US" sz="2800" dirty="0"/>
              <a:t>: target common problem areas (e.g., journal targeting, methodology choices)</a:t>
            </a:r>
          </a:p>
          <a:p>
            <a:pPr marL="0" indent="0">
              <a:buNone/>
            </a:pPr>
            <a:r>
              <a:rPr lang="en-US" sz="2800" dirty="0"/>
              <a:t>Encourage students to </a:t>
            </a:r>
            <a:r>
              <a:rPr lang="en-US" sz="2800" b="1" dirty="0"/>
              <a:t>voice uncertainties</a:t>
            </a:r>
            <a:r>
              <a:rPr lang="en-US" sz="2800" dirty="0"/>
              <a:t>—often, questions from one student benefit the whole group.</a:t>
            </a:r>
          </a:p>
        </p:txBody>
      </p:sp>
    </p:spTree>
    <p:extLst>
      <p:ext uri="{BB962C8B-B14F-4D97-AF65-F5344CB8AC3E}">
        <p14:creationId xmlns:p14="http://schemas.microsoft.com/office/powerpoint/2010/main" val="507304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Step 3: Common Areas of Confusion</a:t>
            </a:r>
          </a:p>
        </p:txBody>
      </p:sp>
      <p:sp>
        <p:nvSpPr>
          <p:cNvPr id="3" name="Content Placeholder 2"/>
          <p:cNvSpPr>
            <a:spLocks noGrp="1"/>
          </p:cNvSpPr>
          <p:nvPr>
            <p:ph idx="1"/>
          </p:nvPr>
        </p:nvSpPr>
        <p:spPr/>
        <p:txBody>
          <a:bodyPr>
            <a:normAutofit fontScale="85000" lnSpcReduction="10000"/>
          </a:bodyPr>
          <a:lstStyle/>
          <a:p>
            <a:pPr marL="0" indent="0">
              <a:buNone/>
            </a:pPr>
            <a:r>
              <a:rPr lang="en-US" dirty="0"/>
              <a:t>In Political Science PhD training, students often need clarification in areas such as:</a:t>
            </a:r>
          </a:p>
          <a:p>
            <a:r>
              <a:rPr lang="en-US" dirty="0"/>
              <a:t>Differentiating </a:t>
            </a:r>
            <a:r>
              <a:rPr lang="en-US" b="1" dirty="0"/>
              <a:t>causation vs correlation</a:t>
            </a:r>
            <a:r>
              <a:rPr lang="en-US" dirty="0"/>
              <a:t> in research</a:t>
            </a:r>
          </a:p>
          <a:p>
            <a:r>
              <a:rPr lang="en-US" dirty="0"/>
              <a:t>Selecting the </a:t>
            </a:r>
            <a:r>
              <a:rPr lang="en-US" b="1" dirty="0"/>
              <a:t>right theoretical framework</a:t>
            </a:r>
            <a:endParaRPr lang="en-US" dirty="0"/>
          </a:p>
          <a:p>
            <a:r>
              <a:rPr lang="en-US" dirty="0"/>
              <a:t>Choosing journals based on </a:t>
            </a:r>
            <a:r>
              <a:rPr lang="en-US" b="1" dirty="0"/>
              <a:t>fit vs prestige</a:t>
            </a:r>
            <a:endParaRPr lang="en-US" dirty="0"/>
          </a:p>
          <a:p>
            <a:r>
              <a:rPr lang="en-US" dirty="0"/>
              <a:t>Understanding </a:t>
            </a:r>
            <a:r>
              <a:rPr lang="en-US" b="1" dirty="0"/>
              <a:t>networking strategies</a:t>
            </a:r>
            <a:r>
              <a:rPr lang="en-US" dirty="0"/>
              <a:t> and professional visibility</a:t>
            </a:r>
          </a:p>
          <a:p>
            <a:r>
              <a:rPr lang="en-US" dirty="0"/>
              <a:t>Structuring </a:t>
            </a:r>
            <a:r>
              <a:rPr lang="en-US" b="1" dirty="0"/>
              <a:t>literature reviews and introductions</a:t>
            </a:r>
            <a:endParaRPr lang="en-US" dirty="0"/>
          </a:p>
          <a:p>
            <a:pPr marL="0" indent="0">
              <a:buNone/>
            </a:pPr>
            <a:r>
              <a:rPr lang="en-US" dirty="0"/>
              <a:t>Briefly revisit these topics with </a:t>
            </a:r>
            <a:r>
              <a:rPr lang="en-US" b="1" dirty="0"/>
              <a:t>concise examples</a:t>
            </a:r>
            <a:r>
              <a:rPr lang="en-US" dirty="0"/>
              <a:t> and practical guidance.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Step 4: Reinforce Practical Takeaways</a:t>
            </a:r>
          </a:p>
        </p:txBody>
      </p:sp>
      <p:sp>
        <p:nvSpPr>
          <p:cNvPr id="3" name="Content Placeholder 2"/>
          <p:cNvSpPr>
            <a:spLocks noGrp="1"/>
          </p:cNvSpPr>
          <p:nvPr>
            <p:ph idx="1"/>
          </p:nvPr>
        </p:nvSpPr>
        <p:spPr>
          <a:xfrm>
            <a:off x="457200" y="1600200"/>
            <a:ext cx="8229600" cy="4728172"/>
          </a:xfrm>
        </p:spPr>
        <p:txBody>
          <a:bodyPr>
            <a:normAutofit fontScale="85000" lnSpcReduction="20000"/>
          </a:bodyPr>
          <a:lstStyle/>
          <a:p>
            <a:pPr marL="0" indent="0">
              <a:buNone/>
            </a:pPr>
            <a:r>
              <a:rPr lang="en-US" dirty="0"/>
              <a:t>After clarifying questions, emphasize </a:t>
            </a:r>
            <a:r>
              <a:rPr lang="en-US" b="1" dirty="0"/>
              <a:t>actionable strategies</a:t>
            </a:r>
            <a:r>
              <a:rPr lang="en-US" dirty="0"/>
              <a:t>:</a:t>
            </a:r>
          </a:p>
          <a:p>
            <a:r>
              <a:rPr lang="en-US" b="1" dirty="0"/>
              <a:t>Research Writing</a:t>
            </a:r>
            <a:r>
              <a:rPr lang="en-US" dirty="0"/>
              <a:t>: draft, revise, and seek peer feedback early</a:t>
            </a:r>
          </a:p>
          <a:p>
            <a:r>
              <a:rPr lang="en-US" b="1" dirty="0"/>
              <a:t>Journal Selection</a:t>
            </a:r>
            <a:r>
              <a:rPr lang="en-US" dirty="0"/>
              <a:t>: target journals strategically using tiered approaches</a:t>
            </a:r>
          </a:p>
          <a:p>
            <a:r>
              <a:rPr lang="en-US" b="1" dirty="0"/>
              <a:t>Networking</a:t>
            </a:r>
            <a:r>
              <a:rPr lang="en-US" dirty="0"/>
              <a:t>: conferences + online profiles + collaboration</a:t>
            </a:r>
          </a:p>
          <a:p>
            <a:r>
              <a:rPr lang="en-US" b="1" dirty="0"/>
              <a:t>Time Management</a:t>
            </a:r>
            <a:r>
              <a:rPr lang="en-US" dirty="0"/>
              <a:t>: allocate time for writing, networking, and reflection</a:t>
            </a:r>
          </a:p>
          <a:p>
            <a:pPr marL="0" indent="0">
              <a:buNone/>
            </a:pPr>
            <a:r>
              <a:rPr lang="en-US" dirty="0"/>
              <a:t>Highlighting these points ensures students </a:t>
            </a:r>
            <a:r>
              <a:rPr lang="en-US" b="1" dirty="0"/>
              <a:t>leave with clear next steps</a:t>
            </a:r>
            <a:r>
              <a:rPr lang="en-US"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Step 5: Reflection Exercise</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Have students reflect individually or in small groups:</a:t>
            </a:r>
          </a:p>
          <a:p>
            <a:r>
              <a:rPr lang="en-US" b="1" dirty="0"/>
              <a:t>What is the single most important thing I learned?</a:t>
            </a:r>
            <a:endParaRPr lang="en-US" dirty="0"/>
          </a:p>
          <a:p>
            <a:r>
              <a:rPr lang="en-US" b="1" dirty="0"/>
              <a:t>What remains unclear or challenging?</a:t>
            </a:r>
            <a:endParaRPr lang="en-US" dirty="0"/>
          </a:p>
          <a:p>
            <a:r>
              <a:rPr lang="en-US" b="1" dirty="0"/>
              <a:t>What will I implement in my research or academic development this month?</a:t>
            </a:r>
            <a:endParaRPr lang="en-US" dirty="0"/>
          </a:p>
          <a:p>
            <a:pPr marL="0" indent="0">
              <a:buNone/>
            </a:pPr>
            <a:r>
              <a:rPr lang="en-US" dirty="0"/>
              <a:t>This reflection helps </a:t>
            </a:r>
            <a:r>
              <a:rPr lang="en-US" b="1" dirty="0"/>
              <a:t>consolidate learning and prioritize actions</a:t>
            </a:r>
            <a:r>
              <a:rPr lang="en-US"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Step 6: Resources and Further Support</a:t>
            </a:r>
          </a:p>
        </p:txBody>
      </p:sp>
      <p:sp>
        <p:nvSpPr>
          <p:cNvPr id="3" name="Content Placeholder 2"/>
          <p:cNvSpPr>
            <a:spLocks noGrp="1"/>
          </p:cNvSpPr>
          <p:nvPr>
            <p:ph idx="1"/>
          </p:nvPr>
        </p:nvSpPr>
        <p:spPr>
          <a:xfrm>
            <a:off x="457200" y="1600200"/>
            <a:ext cx="8229600" cy="4863974"/>
          </a:xfrm>
        </p:spPr>
        <p:txBody>
          <a:bodyPr>
            <a:normAutofit fontScale="92500" lnSpcReduction="10000"/>
          </a:bodyPr>
          <a:lstStyle/>
          <a:p>
            <a:pPr marL="0" indent="0">
              <a:buNone/>
            </a:pPr>
            <a:r>
              <a:rPr lang="en-US" dirty="0"/>
              <a:t>Provide guidance on additional resources:</a:t>
            </a:r>
          </a:p>
          <a:p>
            <a:r>
              <a:rPr lang="en-US" b="1" dirty="0"/>
              <a:t>Key readings and journal articles</a:t>
            </a:r>
            <a:r>
              <a:rPr lang="en-US" dirty="0"/>
              <a:t> relevant to lecture topics</a:t>
            </a:r>
          </a:p>
          <a:p>
            <a:r>
              <a:rPr lang="en-US" b="1" dirty="0"/>
              <a:t>Professional associations</a:t>
            </a:r>
            <a:r>
              <a:rPr lang="en-US" dirty="0"/>
              <a:t> and research networks</a:t>
            </a:r>
          </a:p>
          <a:p>
            <a:r>
              <a:rPr lang="en-US" b="1" dirty="0"/>
              <a:t>Online platforms</a:t>
            </a:r>
            <a:r>
              <a:rPr lang="en-US" dirty="0"/>
              <a:t> for networking and collaboration</a:t>
            </a:r>
          </a:p>
          <a:p>
            <a:r>
              <a:rPr lang="en-US" b="1" dirty="0"/>
              <a:t>Templates and checklists</a:t>
            </a:r>
            <a:r>
              <a:rPr lang="en-US" dirty="0"/>
              <a:t> for writing, conference preparation, and journal targeting</a:t>
            </a:r>
          </a:p>
          <a:p>
            <a:pPr marL="0" indent="0">
              <a:buNone/>
            </a:pPr>
            <a:r>
              <a:rPr lang="en-US" dirty="0"/>
              <a:t>Encourage students to </a:t>
            </a:r>
            <a:r>
              <a:rPr lang="en-US" b="1" dirty="0"/>
              <a:t>follow up with the lecturer or mentors</a:t>
            </a:r>
            <a:r>
              <a:rPr lang="en-US" dirty="0"/>
              <a:t> for personalized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TotalTime>
  <Words>661</Words>
  <Application>Microsoft Office PowerPoint</Application>
  <PresentationFormat>Экран (4:3)</PresentationFormat>
  <Paragraphs>69</Paragraphs>
  <Slides>11</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11</vt:i4>
      </vt:variant>
    </vt:vector>
  </HeadingPairs>
  <TitlesOfParts>
    <vt:vector size="14" baseType="lpstr">
      <vt:lpstr>Arial</vt:lpstr>
      <vt:lpstr>Calibri</vt:lpstr>
      <vt:lpstr>Office Theme</vt:lpstr>
      <vt:lpstr>AL-FARABI KAZAKH NATIONAL UNIVERSITY</vt:lpstr>
      <vt:lpstr>Презентация PowerPoint</vt:lpstr>
      <vt:lpstr>Introduction: Purpose of the Session</vt:lpstr>
      <vt:lpstr>Step 1: Summarizing Key Points</vt:lpstr>
      <vt:lpstr>Step 2: Open Q&amp;A</vt:lpstr>
      <vt:lpstr>Step 3: Common Areas of Confusion</vt:lpstr>
      <vt:lpstr>Step 4: Reinforce Practical Takeaways</vt:lpstr>
      <vt:lpstr>Step 5: Reflection Exercise</vt:lpstr>
      <vt:lpstr>Step 6: Resources and Further Support</vt:lpstr>
      <vt:lpstr>Step 7: Closing Remarks</vt:lpstr>
      <vt:lpstr>Optional Interactive Activities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Абжаппарова Айгуль</dc:creator>
  <cp:keywords/>
  <dc:description>generated using python-pptx</dc:description>
  <cp:lastModifiedBy>Абжаппарова Айгуль</cp:lastModifiedBy>
  <cp:revision>17</cp:revision>
  <dcterms:created xsi:type="dcterms:W3CDTF">2013-01-27T09:14:16Z</dcterms:created>
  <dcterms:modified xsi:type="dcterms:W3CDTF">2026-03-16T07:28:49Z</dcterms:modified>
  <cp:category/>
</cp:coreProperties>
</file>